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94660"/>
  </p:normalViewPr>
  <p:slideViewPr>
    <p:cSldViewPr snapToGrid="0">
      <p:cViewPr varScale="1">
        <p:scale>
          <a:sx n="89" d="100"/>
          <a:sy n="89" d="100"/>
        </p:scale>
        <p:origin x="120"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52A4F0-513B-4B2C-AA83-BD69FB44B14D}" type="datetimeFigureOut">
              <a:rPr lang="en-US" smtClean="0"/>
              <a:t>7/2/2022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F12225-03D4-4E87-AF33-0F6BEFD507A6}" type="slidenum">
              <a:rPr lang="en-US" smtClean="0"/>
              <a:t>‹#›</a:t>
            </a:fld>
            <a:endParaRPr lang="en-US"/>
          </a:p>
        </p:txBody>
      </p:sp>
    </p:spTree>
    <p:extLst>
      <p:ext uri="{BB962C8B-B14F-4D97-AF65-F5344CB8AC3E}">
        <p14:creationId xmlns:p14="http://schemas.microsoft.com/office/powerpoint/2010/main" val="36528687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BDA0E2-FEBD-4B65-8F16-724CF984F3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4891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BDA0E2-FEBD-4B65-8F16-724CF984F3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7985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BDA0E2-FEBD-4B65-8F16-724CF984F3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9565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CB1A2DD-1B28-4677-AD1F-7E42F6ED2A30}" type="datetimeFigureOut">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A6D615-15DB-4BCF-961B-0BE1B7895F71}" type="slidenum">
              <a:rPr lang="en-US" smtClean="0"/>
              <a:t>‹#›</a:t>
            </a:fld>
            <a:endParaRPr lang="en-US"/>
          </a:p>
        </p:txBody>
      </p:sp>
    </p:spTree>
    <p:extLst>
      <p:ext uri="{BB962C8B-B14F-4D97-AF65-F5344CB8AC3E}">
        <p14:creationId xmlns:p14="http://schemas.microsoft.com/office/powerpoint/2010/main" val="2406032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CB1A2DD-1B28-4677-AD1F-7E42F6ED2A30}" type="datetimeFigureOut">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A6D615-15DB-4BCF-961B-0BE1B7895F71}" type="slidenum">
              <a:rPr lang="en-US" smtClean="0"/>
              <a:t>‹#›</a:t>
            </a:fld>
            <a:endParaRPr lang="en-US"/>
          </a:p>
        </p:txBody>
      </p:sp>
    </p:spTree>
    <p:extLst>
      <p:ext uri="{BB962C8B-B14F-4D97-AF65-F5344CB8AC3E}">
        <p14:creationId xmlns:p14="http://schemas.microsoft.com/office/powerpoint/2010/main" val="32591624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CB1A2DD-1B28-4677-AD1F-7E42F6ED2A30}" type="datetimeFigureOut">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A6D615-15DB-4BCF-961B-0BE1B7895F71}" type="slidenum">
              <a:rPr lang="en-US" smtClean="0"/>
              <a:t>‹#›</a:t>
            </a:fld>
            <a:endParaRPr lang="en-US"/>
          </a:p>
        </p:txBody>
      </p:sp>
    </p:spTree>
    <p:extLst>
      <p:ext uri="{BB962C8B-B14F-4D97-AF65-F5344CB8AC3E}">
        <p14:creationId xmlns:p14="http://schemas.microsoft.com/office/powerpoint/2010/main" val="36857939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9206073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881432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9243020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1660125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044266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1564949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942502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533678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CB1A2DD-1B28-4677-AD1F-7E42F6ED2A30}" type="datetimeFigureOut">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A6D615-15DB-4BCF-961B-0BE1B7895F71}" type="slidenum">
              <a:rPr lang="en-US" smtClean="0"/>
              <a:t>‹#›</a:t>
            </a:fld>
            <a:endParaRPr lang="en-US"/>
          </a:p>
        </p:txBody>
      </p:sp>
    </p:spTree>
    <p:extLst>
      <p:ext uri="{BB962C8B-B14F-4D97-AF65-F5344CB8AC3E}">
        <p14:creationId xmlns:p14="http://schemas.microsoft.com/office/powerpoint/2010/main" val="30356248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6392868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56379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5279143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690078577"/>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22431057"/>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CB1A2DD-1B28-4677-AD1F-7E42F6ED2A30}" type="datetimeFigureOut">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A6D615-15DB-4BCF-961B-0BE1B7895F71}" type="slidenum">
              <a:rPr lang="en-US" smtClean="0"/>
              <a:t>‹#›</a:t>
            </a:fld>
            <a:endParaRPr lang="en-US"/>
          </a:p>
        </p:txBody>
      </p:sp>
    </p:spTree>
    <p:extLst>
      <p:ext uri="{BB962C8B-B14F-4D97-AF65-F5344CB8AC3E}">
        <p14:creationId xmlns:p14="http://schemas.microsoft.com/office/powerpoint/2010/main" val="3881505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CB1A2DD-1B28-4677-AD1F-7E42F6ED2A30}" type="datetimeFigureOut">
              <a:rPr lang="en-US" smtClean="0"/>
              <a:t>7/2/2022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A6D615-15DB-4BCF-961B-0BE1B7895F71}" type="slidenum">
              <a:rPr lang="en-US" smtClean="0"/>
              <a:t>‹#›</a:t>
            </a:fld>
            <a:endParaRPr lang="en-US"/>
          </a:p>
        </p:txBody>
      </p:sp>
    </p:spTree>
    <p:extLst>
      <p:ext uri="{BB962C8B-B14F-4D97-AF65-F5344CB8AC3E}">
        <p14:creationId xmlns:p14="http://schemas.microsoft.com/office/powerpoint/2010/main" val="1182865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CB1A2DD-1B28-4677-AD1F-7E42F6ED2A30}" type="datetimeFigureOut">
              <a:rPr lang="en-US" smtClean="0"/>
              <a:t>7/2/2022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0A6D615-15DB-4BCF-961B-0BE1B7895F71}" type="slidenum">
              <a:rPr lang="en-US" smtClean="0"/>
              <a:t>‹#›</a:t>
            </a:fld>
            <a:endParaRPr lang="en-US"/>
          </a:p>
        </p:txBody>
      </p:sp>
    </p:spTree>
    <p:extLst>
      <p:ext uri="{BB962C8B-B14F-4D97-AF65-F5344CB8AC3E}">
        <p14:creationId xmlns:p14="http://schemas.microsoft.com/office/powerpoint/2010/main" val="33025840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CB1A2DD-1B28-4677-AD1F-7E42F6ED2A30}" type="datetimeFigureOut">
              <a:rPr lang="en-US" smtClean="0"/>
              <a:t>7/2/2022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0A6D615-15DB-4BCF-961B-0BE1B7895F71}" type="slidenum">
              <a:rPr lang="en-US" smtClean="0"/>
              <a:t>‹#›</a:t>
            </a:fld>
            <a:endParaRPr lang="en-US"/>
          </a:p>
        </p:txBody>
      </p:sp>
    </p:spTree>
    <p:extLst>
      <p:ext uri="{BB962C8B-B14F-4D97-AF65-F5344CB8AC3E}">
        <p14:creationId xmlns:p14="http://schemas.microsoft.com/office/powerpoint/2010/main" val="2885551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B1A2DD-1B28-4677-AD1F-7E42F6ED2A30}" type="datetimeFigureOut">
              <a:rPr lang="en-US" smtClean="0"/>
              <a:t>7/2/2022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0A6D615-15DB-4BCF-961B-0BE1B7895F71}" type="slidenum">
              <a:rPr lang="en-US" smtClean="0"/>
              <a:t>‹#›</a:t>
            </a:fld>
            <a:endParaRPr lang="en-US"/>
          </a:p>
        </p:txBody>
      </p:sp>
    </p:spTree>
    <p:extLst>
      <p:ext uri="{BB962C8B-B14F-4D97-AF65-F5344CB8AC3E}">
        <p14:creationId xmlns:p14="http://schemas.microsoft.com/office/powerpoint/2010/main" val="3091209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CB1A2DD-1B28-4677-AD1F-7E42F6ED2A30}" type="datetimeFigureOut">
              <a:rPr lang="en-US" smtClean="0"/>
              <a:t>7/2/2022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A6D615-15DB-4BCF-961B-0BE1B7895F71}" type="slidenum">
              <a:rPr lang="en-US" smtClean="0"/>
              <a:t>‹#›</a:t>
            </a:fld>
            <a:endParaRPr lang="en-US"/>
          </a:p>
        </p:txBody>
      </p:sp>
    </p:spTree>
    <p:extLst>
      <p:ext uri="{BB962C8B-B14F-4D97-AF65-F5344CB8AC3E}">
        <p14:creationId xmlns:p14="http://schemas.microsoft.com/office/powerpoint/2010/main" val="3222681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CB1A2DD-1B28-4677-AD1F-7E42F6ED2A30}" type="datetimeFigureOut">
              <a:rPr lang="en-US" smtClean="0"/>
              <a:t>7/2/2022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A6D615-15DB-4BCF-961B-0BE1B7895F71}" type="slidenum">
              <a:rPr lang="en-US" smtClean="0"/>
              <a:t>‹#›</a:t>
            </a:fld>
            <a:endParaRPr lang="en-US"/>
          </a:p>
        </p:txBody>
      </p:sp>
    </p:spTree>
    <p:extLst>
      <p:ext uri="{BB962C8B-B14F-4D97-AF65-F5344CB8AC3E}">
        <p14:creationId xmlns:p14="http://schemas.microsoft.com/office/powerpoint/2010/main" val="1811612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B1A2DD-1B28-4677-AD1F-7E42F6ED2A30}" type="datetimeFigureOut">
              <a:rPr lang="en-US" smtClean="0"/>
              <a:t>7/2/2022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A6D615-15DB-4BCF-961B-0BE1B7895F71}" type="slidenum">
              <a:rPr lang="en-US" smtClean="0"/>
              <a:t>‹#›</a:t>
            </a:fld>
            <a:endParaRPr lang="en-US"/>
          </a:p>
        </p:txBody>
      </p:sp>
    </p:spTree>
    <p:extLst>
      <p:ext uri="{BB962C8B-B14F-4D97-AF65-F5344CB8AC3E}">
        <p14:creationId xmlns:p14="http://schemas.microsoft.com/office/powerpoint/2010/main" val="23333351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11749803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192652"/>
            <a:ext cx="2514600" cy="646331"/>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smtClean="0">
                <a:ln>
                  <a:noFill/>
                </a:ln>
                <a:solidFill>
                  <a:schemeClr val="bg1"/>
                </a:solidFill>
                <a:effectLst/>
                <a:uLnTx/>
                <a:uFillTx/>
                <a:latin typeface="Abadi"/>
                <a:ea typeface="SF Pro" pitchFamily="2" charset="0"/>
                <a:cs typeface="SF Pro" pitchFamily="2" charset="0"/>
              </a:rPr>
              <a:t>Mojtaba</a:t>
            </a:r>
            <a:r>
              <a:rPr kumimoji="0" lang="en-US" sz="1800" b="0" i="0" u="none" strike="noStrike" kern="1200" cap="none" spc="0" normalizeH="0" baseline="0" noProof="0" dirty="0" smtClean="0">
                <a:ln>
                  <a:noFill/>
                </a:ln>
                <a:solidFill>
                  <a:schemeClr val="bg1"/>
                </a:solidFill>
                <a:effectLst/>
                <a:uLnTx/>
                <a:uFillTx/>
                <a:latin typeface="Abadi"/>
                <a:ea typeface="SF Pro" pitchFamily="2" charset="0"/>
                <a:cs typeface="SF Pro" pitchFamily="2" charset="0"/>
              </a:rPr>
              <a:t> </a:t>
            </a:r>
            <a:r>
              <a:rPr kumimoji="0" lang="en-US" sz="1800" b="0" i="0" u="none" strike="noStrike" kern="1200" cap="none" spc="0" normalizeH="0" baseline="0" noProof="0" dirty="0" err="1" smtClean="0">
                <a:ln>
                  <a:noFill/>
                </a:ln>
                <a:solidFill>
                  <a:schemeClr val="bg1"/>
                </a:solidFill>
                <a:effectLst/>
                <a:uLnTx/>
                <a:uFillTx/>
                <a:latin typeface="Abadi"/>
                <a:ea typeface="SF Pro" pitchFamily="2" charset="0"/>
                <a:cs typeface="SF Pro" pitchFamily="2" charset="0"/>
              </a:rPr>
              <a:t>Tavousi</a:t>
            </a:r>
            <a:endParaRPr kumimoji="0" lang="en-US" sz="1800" b="0" i="0" u="none" strike="noStrike" kern="1200" cap="none" spc="0" normalizeH="0" baseline="0" noProof="0" dirty="0">
              <a:ln>
                <a:noFill/>
              </a:ln>
              <a:solidFill>
                <a:schemeClr val="bg1"/>
              </a:solidFill>
              <a:effectLst/>
              <a:uLnTx/>
              <a:uFillTx/>
              <a:latin typeface="Abadi"/>
              <a:ea typeface="SF Pro" pitchFamily="2" charset="0"/>
              <a:cs typeface="SF Pro"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Abadi" panose="020B0604020104020204" pitchFamily="34" charset="0"/>
                <a:ea typeface="SF Pro" pitchFamily="2" charset="0"/>
                <a:cs typeface="SF Pro" pitchFamily="2" charset="0"/>
              </a:rPr>
              <a:t>2</a:t>
            </a:r>
            <a:r>
              <a:rPr kumimoji="0" lang="en-US" sz="1800" b="0" i="0" u="none" strike="noStrike" kern="1200" cap="none" spc="0" normalizeH="0" baseline="30000" noProof="0" dirty="0">
                <a:ln>
                  <a:noFill/>
                </a:ln>
                <a:solidFill>
                  <a:schemeClr val="bg1"/>
                </a:solidFill>
                <a:effectLst/>
                <a:uLnTx/>
                <a:uFillTx/>
                <a:latin typeface="Abadi" panose="020B0604020104020204" pitchFamily="34" charset="0"/>
                <a:ea typeface="SF Pro" pitchFamily="2" charset="0"/>
                <a:cs typeface="SF Pro" pitchFamily="2" charset="0"/>
              </a:rPr>
              <a:t>nd</a:t>
            </a:r>
            <a:r>
              <a:rPr kumimoji="0" lang="en-US" sz="1800" b="0" i="0" u="none" strike="noStrike" kern="1200" cap="none" spc="0" normalizeH="0" baseline="0" noProof="0" dirty="0">
                <a:ln>
                  <a:noFill/>
                </a:ln>
                <a:solidFill>
                  <a:schemeClr val="bg1"/>
                </a:solidFill>
                <a:effectLst/>
                <a:uLnTx/>
                <a:uFillTx/>
                <a:latin typeface="Abadi" panose="020B0604020104020204" pitchFamily="34" charset="0"/>
                <a:ea typeface="SF Pro" pitchFamily="2" charset="0"/>
                <a:cs typeface="SF Pro" pitchFamily="2" charset="0"/>
              </a:rPr>
              <a:t> </a:t>
            </a:r>
            <a:r>
              <a:rPr kumimoji="0" lang="en-US" sz="1800" b="0" i="0" u="none" strike="noStrike" kern="1200" cap="none" spc="0" normalizeH="0" baseline="0" noProof="0" dirty="0" smtClean="0">
                <a:ln>
                  <a:noFill/>
                </a:ln>
                <a:solidFill>
                  <a:schemeClr val="bg1"/>
                </a:solidFill>
                <a:effectLst/>
                <a:uLnTx/>
                <a:uFillTx/>
                <a:latin typeface="Abadi" panose="020B0604020104020204" pitchFamily="34" charset="0"/>
                <a:ea typeface="SF Pro" pitchFamily="2" charset="0"/>
                <a:cs typeface="SF Pro" pitchFamily="2" charset="0"/>
              </a:rPr>
              <a:t>Jul 2022</a:t>
            </a:r>
            <a:endParaRPr kumimoji="0" lang="en-US" sz="1800" b="0" i="0" u="none" strike="noStrike" kern="1200" cap="none" spc="0" normalizeH="0" baseline="0" noProof="0" dirty="0">
              <a:ln>
                <a:noFill/>
              </a:ln>
              <a:solidFill>
                <a:schemeClr val="bg1"/>
              </a:solidFill>
              <a:effectLst/>
              <a:uLnTx/>
              <a:uFillTx/>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306629061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dirty="0" smtClean="0">
                <a:solidFill>
                  <a:srgbClr val="1C7DDB"/>
                </a:solidFill>
                <a:latin typeface="Abadi" panose="020B0604020104020204" pitchFamily="34" charset="0"/>
              </a:rPr>
              <a:t>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9666716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The link to the notebook is </a:t>
            </a:r>
            <a:r>
              <a:rPr kumimoji="0" lang="en-US" sz="22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rPr>
              <a:t>https://github.com/chuksoo/IBM-Data-Science-Capstone-SpaceX/blob/main/EDA%20with%20Data%20Visualization.ipynb</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2737965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EDA with SQL</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Tree>
    <p:extLst>
      <p:ext uri="{BB962C8B-B14F-4D97-AF65-F5344CB8AC3E}">
        <p14:creationId xmlns:p14="http://schemas.microsoft.com/office/powerpoint/2010/main" val="24620082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Build an Interactive Map with Folium</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Tree>
    <p:extLst>
      <p:ext uri="{BB962C8B-B14F-4D97-AF65-F5344CB8AC3E}">
        <p14:creationId xmlns:p14="http://schemas.microsoft.com/office/powerpoint/2010/main" val="710082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Build a Dashboard with Plotly Dash</a:t>
            </a:r>
          </a:p>
        </p:txBody>
      </p:sp>
    </p:spTree>
    <p:extLst>
      <p:ext uri="{BB962C8B-B14F-4D97-AF65-F5344CB8AC3E}">
        <p14:creationId xmlns:p14="http://schemas.microsoft.com/office/powerpoint/2010/main" val="39676219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Predictive Analysis (Classification)</a:t>
            </a:r>
          </a:p>
        </p:txBody>
      </p:sp>
    </p:spTree>
    <p:extLst>
      <p:ext uri="{BB962C8B-B14F-4D97-AF65-F5344CB8AC3E}">
        <p14:creationId xmlns:p14="http://schemas.microsoft.com/office/powerpoint/2010/main" val="3769852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Exploratory data analysis results</a:t>
            </a: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Interactive analytics demo in screenshots</a:t>
            </a: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Predictive analysis results</a:t>
            </a:r>
          </a:p>
          <a:p>
            <a:pPr marL="685800" marR="0" lvl="1" indent="-228600" algn="l" defTabSz="914400" rtl="0" eaLnBrk="1" fontAlgn="auto" latinLnBrk="0" hangingPunct="1">
              <a:lnSpc>
                <a:spcPct val="90000"/>
              </a:lnSpc>
              <a:spcBef>
                <a:spcPts val="500"/>
              </a:spcBef>
              <a:spcAft>
                <a:spcPts val="0"/>
              </a:spcAft>
              <a:buClrTx/>
              <a:buSzTx/>
              <a:buFont typeface="Arial"/>
              <a:buChar char="•"/>
              <a:tabLst/>
              <a:defRPr/>
            </a:pPr>
            <a:endParaRPr kumimoji="0" lang="en-US" sz="1800" b="0" i="0" u="none" strike="noStrike" kern="1200" cap="none" spc="0" normalizeH="0" baseline="0" noProof="0" dirty="0">
              <a:ln>
                <a:noFill/>
              </a:ln>
              <a:solidFill>
                <a:srgbClr val="0070C0"/>
              </a:solidFill>
              <a:effectLst/>
              <a:uLnTx/>
              <a:uFillTx/>
              <a:latin typeface="IBM Plex Mono Text" panose="020B0509050203000203" pitchFamily="49" charset="0"/>
              <a:ea typeface="+mn-ea"/>
              <a:cs typeface="+mn-cs"/>
            </a:endParaRPr>
          </a:p>
          <a:p>
            <a:pPr marL="457200" marR="0" lvl="1" indent="0" algn="l" defTabSz="914400" rtl="0" eaLnBrk="1" fontAlgn="auto" latinLnBrk="0" hangingPunct="1">
              <a:lnSpc>
                <a:spcPct val="90000"/>
              </a:lnSpc>
              <a:spcBef>
                <a:spcPts val="500"/>
              </a:spcBef>
              <a:spcAft>
                <a:spcPts val="0"/>
              </a:spcAft>
              <a:buClrTx/>
              <a:buSzTx/>
              <a:buFont typeface="Arial"/>
              <a:buNone/>
              <a:tabLst/>
              <a:defRPr/>
            </a:pPr>
            <a:endParaRPr kumimoji="0" lang="en-US" sz="1800" b="0" i="0" u="none" strike="noStrike" kern="1200" cap="none" spc="0" normalizeH="0" baseline="0" noProof="0" dirty="0">
              <a:ln>
                <a:noFill/>
              </a:ln>
              <a:solidFill>
                <a:srgbClr val="0070C0"/>
              </a:solidFill>
              <a:effectLst/>
              <a:uLnTx/>
              <a:uFillTx/>
              <a:latin typeface="IBM Plex Mono Text" panose="020B0509050203000203" pitchFamily="49" charset="0"/>
              <a:ea typeface="+mn-ea"/>
              <a:cs typeface="+mn-cs"/>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smtClean="0">
                <a:ln>
                  <a:noFill/>
                </a:ln>
                <a:solidFill>
                  <a:srgbClr val="0B49CB"/>
                </a:solidFill>
                <a:effectLst/>
                <a:uLnTx/>
                <a:uFillTx/>
                <a:latin typeface="Abadi"/>
              </a:rPr>
              <a:t>4. Results</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Tree>
    <p:extLst>
      <p:ext uri="{BB962C8B-B14F-4D97-AF65-F5344CB8AC3E}">
        <p14:creationId xmlns:p14="http://schemas.microsoft.com/office/powerpoint/2010/main" val="2118617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7144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Flight Number vs. Launch Site</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8032562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200" b="0" i="0" u="none" strike="noStrike" kern="1200" cap="none" spc="0" normalizeH="0" baseline="0" noProof="0" dirty="0">
                <a:ln>
                  <a:noFill/>
                </a:ln>
                <a:solidFill>
                  <a:srgbClr val="0B49CB"/>
                </a:solidFill>
                <a:effectLst/>
                <a:uLnTx/>
                <a:uFillTx/>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17634522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marR="0" lvl="0" indent="-457200" algn="l" defTabSz="914400" rtl="0" eaLnBrk="1" fontAlgn="auto" latinLnBrk="0" hangingPunct="1">
              <a:lnSpc>
                <a:spcPct val="100000"/>
              </a:lnSpc>
              <a:spcBef>
                <a:spcPts val="1400"/>
              </a:spcBef>
              <a:spcAft>
                <a:spcPts val="0"/>
              </a:spcAft>
              <a:buClrTx/>
              <a:buSzTx/>
              <a:buFont typeface="+mj-lt"/>
              <a:buAutoNum type="arabicPeriod"/>
              <a:tabLst/>
              <a:defRPr/>
            </a:pPr>
            <a:r>
              <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rPr>
              <a:t>Executive Summary</a:t>
            </a:r>
          </a:p>
          <a:p>
            <a:pPr marL="457200" marR="0" lvl="0" indent="-457200" algn="l" defTabSz="914400" rtl="0" eaLnBrk="1" fontAlgn="auto" latinLnBrk="0" hangingPunct="1">
              <a:lnSpc>
                <a:spcPct val="100000"/>
              </a:lnSpc>
              <a:spcBef>
                <a:spcPts val="1400"/>
              </a:spcBef>
              <a:spcAft>
                <a:spcPts val="0"/>
              </a:spcAft>
              <a:buClrTx/>
              <a:buSzTx/>
              <a:buFont typeface="+mj-lt"/>
              <a:buAutoNum type="arabicPeriod"/>
              <a:tabLst/>
              <a:defRPr/>
            </a:pPr>
            <a:r>
              <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rPr>
              <a:t>Introduction</a:t>
            </a:r>
          </a:p>
          <a:p>
            <a:pPr marL="457200" marR="0" lvl="0" indent="-457200" algn="l" defTabSz="914400" rtl="0" eaLnBrk="1" fontAlgn="auto" latinLnBrk="0" hangingPunct="1">
              <a:lnSpc>
                <a:spcPct val="100000"/>
              </a:lnSpc>
              <a:spcBef>
                <a:spcPts val="1400"/>
              </a:spcBef>
              <a:spcAft>
                <a:spcPts val="0"/>
              </a:spcAft>
              <a:buClrTx/>
              <a:buSzTx/>
              <a:buFont typeface="+mj-lt"/>
              <a:buAutoNum type="arabicPeriod"/>
              <a:tabLst/>
              <a:defRPr/>
            </a:pPr>
            <a:r>
              <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rPr>
              <a:t>Methodology</a:t>
            </a:r>
          </a:p>
          <a:p>
            <a:pPr marL="457200" marR="0" lvl="0" indent="-457200" algn="l" defTabSz="914400" rtl="0" eaLnBrk="1" fontAlgn="auto" latinLnBrk="0" hangingPunct="1">
              <a:lnSpc>
                <a:spcPct val="100000"/>
              </a:lnSpc>
              <a:spcBef>
                <a:spcPts val="1400"/>
              </a:spcBef>
              <a:spcAft>
                <a:spcPts val="0"/>
              </a:spcAft>
              <a:buClrTx/>
              <a:buSzTx/>
              <a:buFont typeface="+mj-lt"/>
              <a:buAutoNum type="arabicPeriod"/>
              <a:tabLst/>
              <a:defRPr/>
            </a:pPr>
            <a:r>
              <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rPr>
              <a:t>Results</a:t>
            </a:r>
          </a:p>
          <a:p>
            <a:pPr marL="457200" marR="0" lvl="0" indent="-457200" algn="l" defTabSz="914400" rtl="0" eaLnBrk="1" fontAlgn="auto" latinLnBrk="0" hangingPunct="1">
              <a:lnSpc>
                <a:spcPct val="100000"/>
              </a:lnSpc>
              <a:spcBef>
                <a:spcPts val="1400"/>
              </a:spcBef>
              <a:spcAft>
                <a:spcPts val="0"/>
              </a:spcAft>
              <a:buClrTx/>
              <a:buSzTx/>
              <a:buFont typeface="+mj-lt"/>
              <a:buAutoNum type="arabicPeriod"/>
              <a:tabLst/>
              <a:defRPr/>
            </a:pPr>
            <a:r>
              <a:rPr kumimoji="0" lang="en-US" sz="2200" b="0" i="0" u="none" strike="noStrike" kern="1200" cap="none" spc="0" normalizeH="0" baseline="0" noProof="0" dirty="0" smtClean="0">
                <a:ln>
                  <a:noFill/>
                </a:ln>
                <a:solidFill>
                  <a:srgbClr val="A5A5A5">
                    <a:lumMod val="25000"/>
                  </a:srgbClr>
                </a:solidFill>
                <a:effectLst/>
                <a:uLnTx/>
                <a:uFillTx/>
                <a:latin typeface="Abadi"/>
                <a:ea typeface="+mn-ea"/>
                <a:cs typeface="+mn-cs"/>
              </a:rPr>
              <a:t>Conclusion</a:t>
            </a:r>
            <a:endPar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Outline</a:t>
            </a:r>
          </a:p>
        </p:txBody>
      </p:sp>
    </p:spTree>
    <p:extLst>
      <p:ext uri="{BB962C8B-B14F-4D97-AF65-F5344CB8AC3E}">
        <p14:creationId xmlns:p14="http://schemas.microsoft.com/office/powerpoint/2010/main" val="14754476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dirty="0">
                <a:ln>
                  <a:noFill/>
                </a:ln>
                <a:solidFill>
                  <a:srgbClr val="0B49CB"/>
                </a:solidFill>
                <a:effectLst/>
                <a:uLnTx/>
                <a:uFillTx/>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76753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Flight Number vs. Orbit Type</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20633436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Payload vs. Orbit Type</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881578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dirty="0">
                <a:ln>
                  <a:noFill/>
                </a:ln>
                <a:solidFill>
                  <a:srgbClr val="0B49CB"/>
                </a:solidFill>
                <a:effectLst/>
                <a:uLnTx/>
                <a:uFillTx/>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38531579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01847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32713078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30293156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200" b="0" i="0" u="none" strike="noStrike" kern="1200" cap="none" spc="0" normalizeH="0" baseline="0" noProof="0">
                <a:ln>
                  <a:noFill/>
                </a:ln>
                <a:solidFill>
                  <a:srgbClr val="30303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27</a:t>
            </a:fld>
            <a:endParaRPr kumimoji="0" lang="en-US" sz="1200" b="0" i="0" u="none" strike="noStrike" kern="1200" cap="none" spc="0" normalizeH="0" baseline="0" noProof="0">
              <a:ln>
                <a:noFill/>
              </a:ln>
              <a:solidFill>
                <a:srgbClr val="30303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1724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dirty="0">
                <a:ln>
                  <a:noFill/>
                </a:ln>
                <a:solidFill>
                  <a:srgbClr val="0B49CB"/>
                </a:solidFill>
                <a:effectLst/>
                <a:uLnTx/>
                <a:uFillTx/>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57268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dirty="0">
                <a:ln>
                  <a:noFill/>
                </a:ln>
                <a:solidFill>
                  <a:srgbClr val="0B49CB"/>
                </a:solidFill>
                <a:effectLst/>
                <a:uLnTx/>
                <a:uFillTx/>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2783495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Summary of methodologies</a:t>
            </a:r>
          </a:p>
          <a:p>
            <a:pPr marL="685800" marR="0" lvl="1" indent="-228600" algn="l" defTabSz="914400" rtl="0" eaLnBrk="1" fontAlgn="auto" latinLnBrk="0" hangingPunct="1">
              <a:lnSpc>
                <a:spcPct val="100000"/>
              </a:lnSpc>
              <a:spcBef>
                <a:spcPts val="1400"/>
              </a:spcBef>
              <a:spcAft>
                <a:spcPts val="0"/>
              </a:spcAft>
              <a:buClrTx/>
              <a:buSzTx/>
              <a:buFontTx/>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Data Collection through API</a:t>
            </a:r>
          </a:p>
          <a:p>
            <a:pPr marL="685800" marR="0" lvl="1" indent="-228600" algn="l" defTabSz="914400" rtl="0" eaLnBrk="1" fontAlgn="auto" latinLnBrk="0" hangingPunct="1">
              <a:lnSpc>
                <a:spcPct val="100000"/>
              </a:lnSpc>
              <a:spcBef>
                <a:spcPts val="1400"/>
              </a:spcBef>
              <a:spcAft>
                <a:spcPts val="0"/>
              </a:spcAft>
              <a:buClrTx/>
              <a:buSzTx/>
              <a:buFontTx/>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Data Collection with Web Scraping</a:t>
            </a:r>
          </a:p>
          <a:p>
            <a:pPr marL="685800" marR="0" lvl="1" indent="-228600" algn="l" defTabSz="914400" rtl="0" eaLnBrk="1" fontAlgn="auto" latinLnBrk="0" hangingPunct="1">
              <a:lnSpc>
                <a:spcPct val="100000"/>
              </a:lnSpc>
              <a:spcBef>
                <a:spcPts val="1400"/>
              </a:spcBef>
              <a:spcAft>
                <a:spcPts val="0"/>
              </a:spcAft>
              <a:buClrTx/>
              <a:buSzTx/>
              <a:buFontTx/>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Data Wrangling</a:t>
            </a:r>
          </a:p>
          <a:p>
            <a:pPr marL="685800" marR="0" lvl="1" indent="-228600" algn="l" defTabSz="914400" rtl="0" eaLnBrk="1" fontAlgn="auto" latinLnBrk="0" hangingPunct="1">
              <a:lnSpc>
                <a:spcPct val="100000"/>
              </a:lnSpc>
              <a:spcBef>
                <a:spcPts val="1400"/>
              </a:spcBef>
              <a:spcAft>
                <a:spcPts val="0"/>
              </a:spcAft>
              <a:buClrTx/>
              <a:buSzTx/>
              <a:buFontTx/>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Exploratory Data Analysis with SQL</a:t>
            </a:r>
          </a:p>
          <a:p>
            <a:pPr marL="685800" marR="0" lvl="1" indent="-228600" algn="l" defTabSz="914400" rtl="0" eaLnBrk="1" fontAlgn="auto" latinLnBrk="0" hangingPunct="1">
              <a:lnSpc>
                <a:spcPct val="100000"/>
              </a:lnSpc>
              <a:spcBef>
                <a:spcPts val="1400"/>
              </a:spcBef>
              <a:spcAft>
                <a:spcPts val="0"/>
              </a:spcAft>
              <a:buClrTx/>
              <a:buSzTx/>
              <a:buFontTx/>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Exploratory Data Analysis with Data Visualization</a:t>
            </a:r>
          </a:p>
          <a:p>
            <a:pPr marL="685800" marR="0" lvl="1" indent="-228600" algn="l" defTabSz="914400" rtl="0" eaLnBrk="1" fontAlgn="auto" latinLnBrk="0" hangingPunct="1">
              <a:lnSpc>
                <a:spcPct val="100000"/>
              </a:lnSpc>
              <a:spcBef>
                <a:spcPts val="1400"/>
              </a:spcBef>
              <a:spcAft>
                <a:spcPts val="0"/>
              </a:spcAft>
              <a:buClrTx/>
              <a:buSzTx/>
              <a:buFontTx/>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Interactive Visual Analytics with Folium</a:t>
            </a:r>
          </a:p>
          <a:p>
            <a:pPr marL="685800" marR="0" lvl="1" indent="-228600" algn="l" defTabSz="914400" rtl="0" eaLnBrk="1" fontAlgn="auto" latinLnBrk="0" hangingPunct="1">
              <a:lnSpc>
                <a:spcPct val="100000"/>
              </a:lnSpc>
              <a:spcBef>
                <a:spcPts val="1400"/>
              </a:spcBef>
              <a:spcAft>
                <a:spcPts val="0"/>
              </a:spcAft>
              <a:buClrTx/>
              <a:buSzTx/>
              <a:buFontTx/>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Machine Learning Prediction</a:t>
            </a: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Summary of all results</a:t>
            </a:r>
            <a:endPar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endParaRPr>
          </a:p>
          <a:p>
            <a:pPr marL="685800" marR="0" lvl="1" indent="-228600" algn="l" defTabSz="914400" rtl="0" eaLnBrk="1" fontAlgn="auto" latinLnBrk="0" hangingPunct="1">
              <a:lnSpc>
                <a:spcPct val="100000"/>
              </a:lnSpc>
              <a:spcBef>
                <a:spcPts val="1400"/>
              </a:spcBef>
              <a:spcAft>
                <a:spcPts val="0"/>
              </a:spcAft>
              <a:buClrTx/>
              <a:buSzTx/>
              <a:buFontTx/>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Exploratory Data Analysis result</a:t>
            </a:r>
          </a:p>
          <a:p>
            <a:pPr marL="685800" marR="0" lvl="1" indent="-228600" algn="l" defTabSz="914400" rtl="0" eaLnBrk="1" fontAlgn="auto" latinLnBrk="0" hangingPunct="1">
              <a:lnSpc>
                <a:spcPct val="100000"/>
              </a:lnSpc>
              <a:spcBef>
                <a:spcPts val="1400"/>
              </a:spcBef>
              <a:spcAft>
                <a:spcPts val="0"/>
              </a:spcAft>
              <a:buClrTx/>
              <a:buSzTx/>
              <a:buFontTx/>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Interactive analytics in screenshots</a:t>
            </a:r>
          </a:p>
          <a:p>
            <a:pPr marL="685800" marR="0" lvl="1" indent="-228600" algn="l" defTabSz="914400" rtl="0" eaLnBrk="1" fontAlgn="auto" latinLnBrk="0" hangingPunct="1">
              <a:lnSpc>
                <a:spcPct val="100000"/>
              </a:lnSpc>
              <a:spcBef>
                <a:spcPts val="1400"/>
              </a:spcBef>
              <a:spcAft>
                <a:spcPts val="0"/>
              </a:spcAft>
              <a:buClrTx/>
              <a:buSzTx/>
              <a:buFontTx/>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Predictive Analytics result</a:t>
            </a: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smtClean="0">
                <a:ln>
                  <a:noFill/>
                </a:ln>
                <a:solidFill>
                  <a:srgbClr val="0B49CB"/>
                </a:solidFill>
                <a:effectLst/>
                <a:uLnTx/>
                <a:uFillTx/>
                <a:latin typeface="Abadi"/>
              </a:rPr>
              <a:t>1. Executive </a:t>
            </a:r>
            <a:r>
              <a:rPr kumimoji="0" lang="en-US" sz="4000" b="0" i="0" u="none" strike="noStrike" kern="1200" cap="none" spc="0" normalizeH="0" baseline="0" noProof="0" dirty="0">
                <a:ln>
                  <a:noFill/>
                </a:ln>
                <a:solidFill>
                  <a:srgbClr val="0B49CB"/>
                </a:solidFill>
                <a:effectLst/>
                <a:uLnTx/>
                <a:uFillTx/>
                <a:latin typeface="Abadi"/>
              </a:rPr>
              <a:t>Summary</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Tree>
    <p:extLst>
      <p:ext uri="{BB962C8B-B14F-4D97-AF65-F5344CB8AC3E}">
        <p14:creationId xmlns:p14="http://schemas.microsoft.com/office/powerpoint/2010/main" val="24369537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dirty="0">
                <a:ln>
                  <a:noFill/>
                </a:ln>
                <a:solidFill>
                  <a:srgbClr val="0B49CB"/>
                </a:solidFill>
                <a:effectLst/>
                <a:uLnTx/>
                <a:uFillTx/>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9098155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0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31</a:t>
            </a:fld>
            <a:endParaRPr kumimoji="0" lang="en-US" sz="10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31786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88916405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dirty="0">
                <a:ln>
                  <a:noFill/>
                </a:ln>
                <a:solidFill>
                  <a:srgbClr val="0B49CB"/>
                </a:solidFill>
                <a:effectLst/>
                <a:uLnTx/>
                <a:uFillTx/>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24362506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9528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All launch sites global map markers</a:t>
            </a:r>
          </a:p>
        </p:txBody>
      </p:sp>
    </p:spTree>
    <p:extLst>
      <p:ext uri="{BB962C8B-B14F-4D97-AF65-F5344CB8AC3E}">
        <p14:creationId xmlns:p14="http://schemas.microsoft.com/office/powerpoint/2010/main" val="199616437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Markers showing launch sites with color labels</a:t>
            </a:r>
          </a:p>
        </p:txBody>
      </p:sp>
    </p:spTree>
    <p:extLst>
      <p:ext uri="{BB962C8B-B14F-4D97-AF65-F5344CB8AC3E}">
        <p14:creationId xmlns:p14="http://schemas.microsoft.com/office/powerpoint/2010/main" val="1636330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Launch Site distance to landmarks</a:t>
            </a:r>
          </a:p>
        </p:txBody>
      </p:sp>
    </p:spTree>
    <p:extLst>
      <p:ext uri="{BB962C8B-B14F-4D97-AF65-F5344CB8AC3E}">
        <p14:creationId xmlns:p14="http://schemas.microsoft.com/office/powerpoint/2010/main" val="6014974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371936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Pie chart showing the success percentage achieved by each launch site</a:t>
            </a:r>
          </a:p>
        </p:txBody>
      </p:sp>
    </p:spTree>
    <p:extLst>
      <p:ext uri="{BB962C8B-B14F-4D97-AF65-F5344CB8AC3E}">
        <p14:creationId xmlns:p14="http://schemas.microsoft.com/office/powerpoint/2010/main" val="38932546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smtClean="0">
                <a:ln>
                  <a:noFill/>
                </a:ln>
                <a:solidFill>
                  <a:srgbClr val="0B49CB"/>
                </a:solidFill>
                <a:effectLst/>
                <a:uLnTx/>
                <a:uFillTx/>
                <a:latin typeface="Abadi"/>
              </a:rPr>
              <a:t>2. Introduction</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Project background and context</a:t>
            </a:r>
          </a:p>
          <a:p>
            <a:pPr marL="457200" marR="0" lvl="1" indent="0" algn="just" defTabSz="914400" rtl="0" eaLnBrk="1" fontAlgn="auto" latinLnBrk="0" hangingPunct="1">
              <a:lnSpc>
                <a:spcPct val="90000"/>
              </a:lnSpc>
              <a:spcBef>
                <a:spcPts val="1400"/>
              </a:spcBef>
              <a:spcAft>
                <a:spcPts val="0"/>
              </a:spcAft>
              <a:buClrTx/>
              <a:buSzTx/>
              <a:buFont typeface="Arial"/>
              <a:buNone/>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marL="228600" marR="0" lvl="0" indent="-228600" algn="l" defTabSz="914400" rtl="0" eaLnBrk="1" fontAlgn="auto" latinLnBrk="0" hangingPunct="1">
              <a:lnSpc>
                <a:spcPct val="9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Problems you want to find answers</a:t>
            </a:r>
          </a:p>
          <a:p>
            <a:pPr marL="685800" marR="0" lvl="1" indent="-228600" algn="l" defTabSz="914400" rtl="0" eaLnBrk="1" fontAlgn="auto" latinLnBrk="0" hangingPunct="1">
              <a:lnSpc>
                <a:spcPct val="90000"/>
              </a:lnSpc>
              <a:spcBef>
                <a:spcPts val="1400"/>
              </a:spcBef>
              <a:spcAft>
                <a:spcPts val="0"/>
              </a:spcAft>
              <a:buClrTx/>
              <a:buSzTx/>
              <a:buFontTx/>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What factors determine if the rocket will land successfully?</a:t>
            </a:r>
          </a:p>
          <a:p>
            <a:pPr marL="685800" marR="0" lvl="1" indent="-228600" algn="l" defTabSz="914400" rtl="0" eaLnBrk="1" fontAlgn="auto" latinLnBrk="0" hangingPunct="1">
              <a:lnSpc>
                <a:spcPct val="90000"/>
              </a:lnSpc>
              <a:spcBef>
                <a:spcPts val="1400"/>
              </a:spcBef>
              <a:spcAft>
                <a:spcPts val="0"/>
              </a:spcAft>
              <a:buClrTx/>
              <a:buSzTx/>
              <a:buFontTx/>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The interaction amongst various features that determine the success rate of a successful landing.</a:t>
            </a:r>
          </a:p>
          <a:p>
            <a:pPr marL="685800" marR="0" lvl="1" indent="-228600" algn="l" defTabSz="914400" rtl="0" eaLnBrk="1" fontAlgn="auto" latinLnBrk="0" hangingPunct="1">
              <a:lnSpc>
                <a:spcPct val="90000"/>
              </a:lnSpc>
              <a:spcBef>
                <a:spcPts val="1400"/>
              </a:spcBef>
              <a:spcAft>
                <a:spcPts val="0"/>
              </a:spcAft>
              <a:buClrTx/>
              <a:buSzTx/>
              <a:buFontTx/>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What operating conditions needs to be in place to ensure a successful landing program.</a:t>
            </a:r>
          </a:p>
        </p:txBody>
      </p:sp>
    </p:spTree>
    <p:extLst>
      <p:ext uri="{BB962C8B-B14F-4D97-AF65-F5344CB8AC3E}">
        <p14:creationId xmlns:p14="http://schemas.microsoft.com/office/powerpoint/2010/main" val="57713619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Pie chart showing the Launch site with the highest launch success ratio</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000" b="0" i="0" u="none" strike="noStrike" kern="1200" cap="none" spc="0" normalizeH="0" baseline="0" noProof="0" dirty="0">
              <a:ln>
                <a:noFill/>
              </a:ln>
              <a:solidFill>
                <a:srgbClr val="0B49CB"/>
              </a:solidFill>
              <a:effectLst/>
              <a:uLnTx/>
              <a:uFillTx/>
              <a:latin typeface="Abadi"/>
            </a:endParaRPr>
          </a:p>
        </p:txBody>
      </p:sp>
    </p:spTree>
    <p:extLst>
      <p:ext uri="{BB962C8B-B14F-4D97-AF65-F5344CB8AC3E}">
        <p14:creationId xmlns:p14="http://schemas.microsoft.com/office/powerpoint/2010/main" val="82790324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500" b="0" i="0" u="none" strike="noStrike" kern="1200" cap="none" spc="0" normalizeH="0" baseline="0" noProof="0" dirty="0">
                <a:ln>
                  <a:noFill/>
                </a:ln>
                <a:solidFill>
                  <a:srgbClr val="0B49CB"/>
                </a:solidFill>
                <a:effectLst/>
                <a:uLnTx/>
                <a:uFillTx/>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802975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51772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2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43</a:t>
            </a:fld>
            <a:endParaRPr kumimoji="0" lang="en-US" sz="12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13315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Confusion Matrix</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6840649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Conclusions</a:t>
            </a:r>
            <a:endParaRPr kumimoji="0" lang="en-US" sz="4000" b="0" i="0" u="none" strike="noStrike" kern="1200" cap="none" spc="0" normalizeH="0" baseline="0" noProof="0">
              <a:ln>
                <a:noFill/>
              </a:ln>
              <a:solidFill>
                <a:srgbClr val="0B49CB"/>
              </a:solidFill>
              <a:effectLst/>
              <a:uLnTx/>
              <a:uFillTx/>
              <a:latin typeface="IBM Plex Mono SemiBold" panose="020B0709050203000203" pitchFamily="49" charset="0"/>
            </a:endParaRPr>
          </a:p>
        </p:txBody>
      </p:sp>
    </p:spTree>
    <p:extLst>
      <p:ext uri="{BB962C8B-B14F-4D97-AF65-F5344CB8AC3E}">
        <p14:creationId xmlns:p14="http://schemas.microsoft.com/office/powerpoint/2010/main" val="33278595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7880366"/>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Tree>
    <p:extLst>
      <p:ext uri="{BB962C8B-B14F-4D97-AF65-F5344CB8AC3E}">
        <p14:creationId xmlns:p14="http://schemas.microsoft.com/office/powerpoint/2010/main" val="37276123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400"/>
              </a:spcBef>
              <a:spcAft>
                <a:spcPts val="0"/>
              </a:spcAft>
              <a:buClrTx/>
              <a:buSzTx/>
              <a:buFont typeface="Arial"/>
              <a:buNone/>
              <a:tabLst/>
              <a:defRPr/>
            </a:pPr>
            <a:r>
              <a:rPr kumimoji="0" lang="en-US" sz="8800" b="0" i="0" u="none" strike="noStrike" kern="1200" cap="none" spc="0" normalizeH="0" baseline="0" noProof="0" dirty="0">
                <a:ln>
                  <a:noFill/>
                </a:ln>
                <a:solidFill>
                  <a:srgbClr val="0B49CB"/>
                </a:solidFill>
                <a:effectLst/>
                <a:uLnTx/>
                <a:uFillTx/>
                <a:latin typeface="Abadi"/>
                <a:ea typeface="+mn-ea"/>
                <a:cs typeface="+mn-cs"/>
              </a:rPr>
              <a:t>Executive Summary</a:t>
            </a:r>
          </a:p>
          <a:p>
            <a:pPr marL="228600" marR="0" lvl="0" indent="-228600" algn="l" defTabSz="914400" rtl="0" eaLnBrk="1" fontAlgn="auto" latinLnBrk="0" hangingPunct="1">
              <a:lnSpc>
                <a:spcPct val="120000"/>
              </a:lnSpc>
              <a:spcBef>
                <a:spcPts val="1400"/>
              </a:spcBef>
              <a:spcAft>
                <a:spcPts val="0"/>
              </a:spcAft>
              <a:buClrTx/>
              <a:buSzTx/>
              <a:buFont typeface="Arial"/>
              <a:buChar char="•"/>
              <a:tabLst/>
              <a:defRPr/>
            </a:pPr>
            <a:r>
              <a:rPr kumimoji="0" lang="en-US" sz="8800" b="0" i="0" u="none" strike="noStrike" kern="1200" cap="none" spc="0" normalizeH="0" baseline="0" noProof="0" dirty="0">
                <a:ln>
                  <a:noFill/>
                </a:ln>
                <a:solidFill>
                  <a:srgbClr val="A5A5A5">
                    <a:lumMod val="25000"/>
                  </a:srgbClr>
                </a:solidFill>
                <a:effectLst/>
                <a:uLnTx/>
                <a:uFillTx/>
                <a:latin typeface="Abadi"/>
                <a:ea typeface="+mn-ea"/>
                <a:cs typeface="+mn-cs"/>
              </a:rPr>
              <a:t>Data collection methodology:</a:t>
            </a:r>
          </a:p>
          <a:p>
            <a:pPr marL="685800" marR="0" lvl="1" indent="-228600" algn="l" defTabSz="914400" rtl="0" eaLnBrk="1" fontAlgn="auto" latinLnBrk="0" hangingPunct="1">
              <a:lnSpc>
                <a:spcPct val="120000"/>
              </a:lnSpc>
              <a:spcBef>
                <a:spcPts val="1400"/>
              </a:spcBef>
              <a:spcAft>
                <a:spcPts val="0"/>
              </a:spcAft>
              <a:buClrTx/>
              <a:buSzTx/>
              <a:buFont typeface="Arial"/>
              <a:buChar char="•"/>
              <a:tabLst/>
              <a:defRPr/>
            </a:pPr>
            <a:r>
              <a:rPr kumimoji="0" lang="en-US" sz="7600" b="0" i="0" u="none" strike="noStrike" kern="1200" cap="none" spc="0" normalizeH="0" baseline="0" noProof="0" dirty="0">
                <a:ln>
                  <a:noFill/>
                </a:ln>
                <a:solidFill>
                  <a:srgbClr val="E7E6E6">
                    <a:lumMod val="50000"/>
                  </a:srgbClr>
                </a:solidFill>
                <a:effectLst/>
                <a:uLnTx/>
                <a:uFillTx/>
                <a:latin typeface="Abadi"/>
                <a:ea typeface="+mn-ea"/>
                <a:cs typeface="+mn-cs"/>
              </a:rPr>
              <a:t>Data was collected using SpaceX API and web scraping from Wikipedia. </a:t>
            </a:r>
          </a:p>
          <a:p>
            <a:pPr marL="228600" marR="0" lvl="0" indent="-228600" algn="l" defTabSz="914400" rtl="0" eaLnBrk="1" fontAlgn="auto" latinLnBrk="0" hangingPunct="1">
              <a:lnSpc>
                <a:spcPct val="120000"/>
              </a:lnSpc>
              <a:spcBef>
                <a:spcPts val="1400"/>
              </a:spcBef>
              <a:spcAft>
                <a:spcPts val="0"/>
              </a:spcAft>
              <a:buClrTx/>
              <a:buSzTx/>
              <a:buFont typeface="Arial"/>
              <a:buChar char="•"/>
              <a:tabLst/>
              <a:defRPr/>
            </a:pPr>
            <a:r>
              <a:rPr kumimoji="0" lang="en-US" sz="8800" b="0" i="0" u="none" strike="noStrike" kern="1200" cap="none" spc="0" normalizeH="0" baseline="0" noProof="0" dirty="0">
                <a:ln>
                  <a:noFill/>
                </a:ln>
                <a:solidFill>
                  <a:srgbClr val="A5A5A5">
                    <a:lumMod val="25000"/>
                  </a:srgbClr>
                </a:solidFill>
                <a:effectLst/>
                <a:uLnTx/>
                <a:uFillTx/>
                <a:latin typeface="Abadi"/>
                <a:ea typeface="+mn-ea"/>
                <a:cs typeface="+mn-cs"/>
              </a:rPr>
              <a:t>Perform data wrangling</a:t>
            </a:r>
          </a:p>
          <a:p>
            <a:pPr marL="685800" marR="0" lvl="1" indent="-228600" algn="l" defTabSz="914400" rtl="0" eaLnBrk="1" fontAlgn="auto" latinLnBrk="0" hangingPunct="1">
              <a:lnSpc>
                <a:spcPct val="120000"/>
              </a:lnSpc>
              <a:spcBef>
                <a:spcPts val="1400"/>
              </a:spcBef>
              <a:spcAft>
                <a:spcPts val="0"/>
              </a:spcAft>
              <a:buClrTx/>
              <a:buSzTx/>
              <a:buFont typeface="Arial"/>
              <a:buChar char="•"/>
              <a:tabLst/>
              <a:defRPr/>
            </a:pPr>
            <a:r>
              <a:rPr kumimoji="0" lang="en-US" sz="7600" b="0" i="0" u="none" strike="noStrike" kern="1200" cap="none" spc="0" normalizeH="0" baseline="0" noProof="0" dirty="0">
                <a:ln>
                  <a:noFill/>
                </a:ln>
                <a:solidFill>
                  <a:srgbClr val="E7E6E6">
                    <a:lumMod val="50000"/>
                  </a:srgbClr>
                </a:solidFill>
                <a:effectLst/>
                <a:uLnTx/>
                <a:uFillTx/>
                <a:latin typeface="Abadi"/>
                <a:ea typeface="+mn-ea"/>
                <a:cs typeface="+mn-cs"/>
              </a:rPr>
              <a:t>One-hot encoding was applied to categorical features</a:t>
            </a:r>
          </a:p>
          <a:p>
            <a:pPr marL="228600" marR="0" lvl="0" indent="-228600" algn="l" defTabSz="914400" rtl="0" eaLnBrk="1" fontAlgn="auto" latinLnBrk="0" hangingPunct="1">
              <a:lnSpc>
                <a:spcPct val="120000"/>
              </a:lnSpc>
              <a:spcBef>
                <a:spcPts val="1400"/>
              </a:spcBef>
              <a:spcAft>
                <a:spcPts val="0"/>
              </a:spcAft>
              <a:buClrTx/>
              <a:buSzTx/>
              <a:buFont typeface="Arial"/>
              <a:buChar char="•"/>
              <a:tabLst/>
              <a:defRPr/>
            </a:pPr>
            <a:r>
              <a:rPr kumimoji="0" lang="en-US" sz="8800" b="0" i="0" u="none" strike="noStrike" kern="1200" cap="none" spc="0" normalizeH="0" baseline="0" noProof="0" dirty="0">
                <a:ln>
                  <a:noFill/>
                </a:ln>
                <a:solidFill>
                  <a:srgbClr val="A5A5A5">
                    <a:lumMod val="25000"/>
                  </a:srgbClr>
                </a:solidFill>
                <a:effectLst/>
                <a:uLnTx/>
                <a:uFillTx/>
                <a:latin typeface="Abadi"/>
                <a:ea typeface="+mn-ea"/>
                <a:cs typeface="+mn-cs"/>
              </a:rPr>
              <a:t>Perform exploratory data analysis (EDA) using visualization and SQL</a:t>
            </a:r>
          </a:p>
          <a:p>
            <a:pPr marL="228600" marR="0" lvl="0" indent="-228600" algn="l" defTabSz="914400" rtl="0" eaLnBrk="1" fontAlgn="auto" latinLnBrk="0" hangingPunct="1">
              <a:lnSpc>
                <a:spcPct val="120000"/>
              </a:lnSpc>
              <a:spcBef>
                <a:spcPts val="1400"/>
              </a:spcBef>
              <a:spcAft>
                <a:spcPts val="0"/>
              </a:spcAft>
              <a:buClrTx/>
              <a:buSzTx/>
              <a:buFont typeface="Arial"/>
              <a:buChar char="•"/>
              <a:tabLst/>
              <a:defRPr/>
            </a:pPr>
            <a:r>
              <a:rPr kumimoji="0" lang="en-US" sz="8800" b="0" i="0" u="none" strike="noStrike" kern="1200" cap="none" spc="0" normalizeH="0" baseline="0" noProof="0" dirty="0">
                <a:ln>
                  <a:noFill/>
                </a:ln>
                <a:solidFill>
                  <a:srgbClr val="A5A5A5">
                    <a:lumMod val="25000"/>
                  </a:srgbClr>
                </a:solidFill>
                <a:effectLst/>
                <a:uLnTx/>
                <a:uFillTx/>
                <a:latin typeface="Abadi"/>
                <a:ea typeface="+mn-ea"/>
                <a:cs typeface="+mn-cs"/>
              </a:rPr>
              <a:t>Perform interactive visual analytics using Folium and Plotly Dash</a:t>
            </a:r>
          </a:p>
          <a:p>
            <a:pPr marL="228600" marR="0" lvl="0" indent="-228600" algn="l" defTabSz="914400" rtl="0" eaLnBrk="1" fontAlgn="auto" latinLnBrk="0" hangingPunct="1">
              <a:lnSpc>
                <a:spcPct val="120000"/>
              </a:lnSpc>
              <a:spcBef>
                <a:spcPts val="1400"/>
              </a:spcBef>
              <a:spcAft>
                <a:spcPts val="0"/>
              </a:spcAft>
              <a:buClrTx/>
              <a:buSzTx/>
              <a:buFont typeface="Arial"/>
              <a:buChar char="•"/>
              <a:tabLst/>
              <a:defRPr/>
            </a:pPr>
            <a:r>
              <a:rPr kumimoji="0" lang="en-US" sz="8800" b="0" i="0" u="none" strike="noStrike" kern="1200" cap="none" spc="0" normalizeH="0" baseline="0" noProof="0" dirty="0">
                <a:ln>
                  <a:noFill/>
                </a:ln>
                <a:solidFill>
                  <a:srgbClr val="A5A5A5">
                    <a:lumMod val="25000"/>
                  </a:srgbClr>
                </a:solidFill>
                <a:effectLst/>
                <a:uLnTx/>
                <a:uFillTx/>
                <a:latin typeface="Abadi"/>
                <a:ea typeface="+mn-ea"/>
                <a:cs typeface="+mn-cs"/>
              </a:rPr>
              <a:t>Perform predictive analysis using classification models</a:t>
            </a:r>
          </a:p>
          <a:p>
            <a:pPr marL="685800" marR="0" lvl="1" indent="-228600" algn="l" defTabSz="914400" rtl="0" eaLnBrk="1" fontAlgn="auto" latinLnBrk="0" hangingPunct="1">
              <a:lnSpc>
                <a:spcPct val="120000"/>
              </a:lnSpc>
              <a:spcBef>
                <a:spcPts val="1400"/>
              </a:spcBef>
              <a:spcAft>
                <a:spcPts val="0"/>
              </a:spcAft>
              <a:buClrTx/>
              <a:buSzTx/>
              <a:buFont typeface="Arial"/>
              <a:buChar char="•"/>
              <a:tabLst/>
              <a:defRPr/>
            </a:pPr>
            <a:r>
              <a:rPr kumimoji="0" lang="en-US" sz="7600" b="0" i="0" u="none" strike="noStrike" kern="1200" cap="none" spc="0" normalizeH="0" baseline="0" noProof="0" dirty="0">
                <a:ln>
                  <a:noFill/>
                </a:ln>
                <a:solidFill>
                  <a:srgbClr val="E7E6E6">
                    <a:lumMod val="50000"/>
                  </a:srgbClr>
                </a:solidFill>
                <a:effectLst/>
                <a:uLnTx/>
                <a:uFillTx/>
                <a:latin typeface="Abadi"/>
                <a:ea typeface="+mn-ea"/>
                <a:cs typeface="+mn-cs"/>
              </a:rPr>
              <a:t>How to build, tune, evaluate classification models</a:t>
            </a:r>
          </a:p>
          <a:p>
            <a:pPr marL="228600" marR="0" lvl="0" indent="-228600" algn="l" defTabSz="914400" rtl="0" eaLnBrk="1" fontAlgn="auto" latinLnBrk="0" hangingPunct="1">
              <a:lnSpc>
                <a:spcPct val="120000"/>
              </a:lnSpc>
              <a:spcBef>
                <a:spcPts val="1400"/>
              </a:spcBef>
              <a:spcAft>
                <a:spcPts val="0"/>
              </a:spcAft>
              <a:buClrTx/>
              <a:buSzTx/>
              <a:buFont typeface="Arial"/>
              <a:buChar char="•"/>
              <a:tabLst/>
              <a:defRPr/>
            </a:pPr>
            <a:endParaRPr kumimoji="0" lang="en-US" sz="8800" b="0" i="0" u="none" strike="noStrike" kern="1200" cap="none" spc="0" normalizeH="0" baseline="0" noProof="0" dirty="0">
              <a:ln>
                <a:noFill/>
              </a:ln>
              <a:solidFill>
                <a:srgbClr val="A5A5A5">
                  <a:lumMod val="25000"/>
                </a:srgbClr>
              </a:solidFill>
              <a:effectLst/>
              <a:uLnTx/>
              <a:uFillTx/>
              <a:latin typeface="Abadi"/>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smtClean="0">
                <a:ln>
                  <a:noFill/>
                </a:ln>
                <a:solidFill>
                  <a:srgbClr val="0B49CB"/>
                </a:solidFill>
                <a:effectLst/>
                <a:uLnTx/>
                <a:uFillTx/>
                <a:latin typeface="Abadi"/>
              </a:rPr>
              <a:t>3-Methodology</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Tree>
    <p:extLst>
      <p:ext uri="{BB962C8B-B14F-4D97-AF65-F5344CB8AC3E}">
        <p14:creationId xmlns:p14="http://schemas.microsoft.com/office/powerpoint/2010/main" val="39642351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Data Collection</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Tree>
    <p:extLst>
      <p:ext uri="{BB962C8B-B14F-4D97-AF65-F5344CB8AC3E}">
        <p14:creationId xmlns:p14="http://schemas.microsoft.com/office/powerpoint/2010/main" val="39322432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dirty="0" smtClean="0">
                <a:solidFill>
                  <a:srgbClr val="1C7DDB"/>
                </a:solidFill>
                <a:latin typeface="Abadi" panose="020B0604020104020204" pitchFamily="34" charset="0"/>
              </a:rPr>
              <a:t>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15454582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dirty="0" smtClean="0">
                <a:solidFill>
                  <a:srgbClr val="1C7DDB"/>
                </a:solidFill>
                <a:latin typeface="Abadi" panose="020B0604020104020204" pitchFamily="34" charset="0"/>
              </a:rPr>
              <a:t>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000" b="0" i="0" u="none" strike="noStrike" kern="1200" cap="none" spc="0" normalizeH="0" baseline="0" noProof="0">
              <a:ln>
                <a:noFill/>
              </a:ln>
              <a:solidFill>
                <a:srgbClr val="1C7DDB"/>
              </a:solidFill>
              <a:effectLst/>
              <a:uLnTx/>
              <a:uFillTx/>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Data Collection - Scraping</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200" b="0" i="0" u="none" strike="noStrike" kern="1200" cap="none" spc="0" normalizeH="0" baseline="0" noProof="0" dirty="0">
              <a:ln>
                <a:noFill/>
              </a:ln>
              <a:solidFill>
                <a:srgbClr val="1C7DDB"/>
              </a:solidFill>
              <a:effectLst/>
              <a:uLnTx/>
              <a:uFillTx/>
              <a:latin typeface="Abadi"/>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200" b="0" i="0" u="none" strike="noStrike" kern="1200" cap="none" spc="0" normalizeH="0" baseline="0" noProof="0" dirty="0">
              <a:ln>
                <a:noFill/>
              </a:ln>
              <a:solidFill>
                <a:srgbClr val="1C7DDB"/>
              </a:solidFill>
              <a:effectLst/>
              <a:uLnTx/>
              <a:uFillTx/>
              <a:latin typeface="Abadi"/>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200" b="0" i="0" u="none" strike="noStrike" kern="1200" cap="none" spc="0" normalizeH="0" baseline="0" noProof="0" dirty="0">
              <a:ln>
                <a:noFill/>
              </a:ln>
              <a:solidFill>
                <a:srgbClr val="1C7DDB"/>
              </a:solidFill>
              <a:effectLst/>
              <a:uLnTx/>
              <a:uFillTx/>
              <a:latin typeface="Abadi"/>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200" b="0" i="0" u="none" strike="noStrike" kern="1200" cap="none" spc="0" normalizeH="0" baseline="0" noProof="0" dirty="0">
              <a:ln>
                <a:noFill/>
              </a:ln>
              <a:solidFill>
                <a:srgbClr val="1C7DDB"/>
              </a:solidFill>
              <a:effectLst/>
              <a:uLnTx/>
              <a:uFillTx/>
              <a:latin typeface="Abadi"/>
              <a:ea typeface="+mn-ea"/>
              <a:cs typeface="+mn-cs"/>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32137670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TotalTime>
  <Words>1594</Words>
  <Application>Microsoft Office PowerPoint</Application>
  <PresentationFormat>Widescreen</PresentationFormat>
  <Paragraphs>205</Paragraphs>
  <Slides>46</Slides>
  <Notes>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46</vt:i4>
      </vt:variant>
    </vt:vector>
  </HeadingPairs>
  <TitlesOfParts>
    <vt:vector size="55" baseType="lpstr">
      <vt:lpstr>Abadi</vt:lpstr>
      <vt:lpstr>Arial</vt:lpstr>
      <vt:lpstr>Calibri</vt:lpstr>
      <vt:lpstr>Calibri Light</vt:lpstr>
      <vt:lpstr>IBM Plex Mono SemiBold</vt:lpstr>
      <vt:lpstr>IBM Plex Mono Text</vt:lpstr>
      <vt:lpstr>SF Pro</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مجتبی طاووسی</dc:creator>
  <cp:lastModifiedBy>مجتبی طاووسی</cp:lastModifiedBy>
  <cp:revision>5</cp:revision>
  <dcterms:created xsi:type="dcterms:W3CDTF">2022-07-02T08:17:47Z</dcterms:created>
  <dcterms:modified xsi:type="dcterms:W3CDTF">2022-07-02T09:30:36Z</dcterms:modified>
</cp:coreProperties>
</file>